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Replace every [bracket]. Use finance's cost figure and your own evidence for the gap. The 8–15% and 3–5% are typical ranges; say so if you use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Keep this slide short. The board needs to know it's a disciplined method with a decision at the end, not a brainstorm.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Use the pilot picker from VAVE for Leaders Module 6 to score candidates. Avoid any product with little design freedom or under two years of life left.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Fill this from the VAVE Programme Business Case spreadsheet (VAVEhub toolkit, template 13). Show finance has checked the assumptions.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End with the decisions, not a summary. If the board can't commit to all four, agree a date to come back rather than starting without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D5F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200" b="1">
                <a:solidFill>
                  <a:srgbClr val="1D5FD6"/>
                </a:solidFill>
                <a:latin typeface="Calibri"/>
              </a:rPr>
              <a:t>THE OPPORTUNITY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3200" b="1">
                <a:solidFill>
                  <a:srgbClr val="131C30"/>
                </a:solidFill>
                <a:latin typeface="Calibri"/>
              </a:rPr>
              <a:t>[£X] a year from products we already make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355080"/>
            <a:ext cx="8229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100" b="0">
                <a:solidFill>
                  <a:srgbClr val="4D5C78"/>
                </a:solidFill>
                <a:latin typeface="Calibri"/>
              </a:rPr>
              <a:t>[Your company] · VAVE proposal · [date]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92640" y="6355080"/>
            <a:ext cx="20116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1100" b="0">
                <a:solidFill>
                  <a:srgbClr val="4D5C78"/>
                </a:solidFill>
                <a:latin typeface="Calibri"/>
              </a:rPr>
              <a:t>1 / 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828800"/>
            <a:ext cx="3474720" cy="2194560"/>
          </a:xfrm>
          <a:prstGeom prst="roundRect">
            <a:avLst>
              <a:gd name="adj" fmla="val 8000"/>
            </a:avLst>
          </a:prstGeom>
          <a:solidFill>
            <a:srgbClr val="F2F6FD"/>
          </a:solidFill>
          <a:ln>
            <a:solidFill>
              <a:srgbClr val="DF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2011680"/>
            <a:ext cx="30175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3000" b="1">
                <a:solidFill>
                  <a:srgbClr val="1D5FD6"/>
                </a:solidFill>
                <a:latin typeface="Calibri"/>
              </a:rPr>
              <a:t>[£X M]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743200"/>
            <a:ext cx="3017520" cy="118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400" b="0">
                <a:solidFill>
                  <a:srgbClr val="4D5C78"/>
                </a:solidFill>
                <a:latin typeface="Calibri"/>
              </a:rPr>
              <a:t>Product cost base in scope this year (finance)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828800"/>
            <a:ext cx="3474720" cy="2194560"/>
          </a:xfrm>
          <a:prstGeom prst="roundRect">
            <a:avLst>
              <a:gd name="adj" fmla="val 8000"/>
            </a:avLst>
          </a:prstGeom>
          <a:solidFill>
            <a:srgbClr val="F2F6FD"/>
          </a:solidFill>
          <a:ln>
            <a:solidFill>
              <a:srgbClr val="DF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0" y="2011680"/>
            <a:ext cx="30175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3000" b="1">
                <a:solidFill>
                  <a:srgbClr val="EB6834"/>
                </a:solidFill>
                <a:latin typeface="Calibri"/>
              </a:rPr>
              <a:t>[Y%]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2743200"/>
            <a:ext cx="3017520" cy="118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400" b="0">
                <a:solidFill>
                  <a:srgbClr val="4D5C78"/>
                </a:solidFill>
                <a:latin typeface="Calibri"/>
              </a:rPr>
              <a:t>Gap between today's cost and what the market allows (allowable cost)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1828800"/>
            <a:ext cx="3474720" cy="2194560"/>
          </a:xfrm>
          <a:prstGeom prst="roundRect">
            <a:avLst>
              <a:gd name="adj" fmla="val 8000"/>
            </a:avLst>
          </a:prstGeom>
          <a:solidFill>
            <a:srgbClr val="F2F6FD"/>
          </a:solidFill>
          <a:ln>
            <a:solidFill>
              <a:srgbClr val="DF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66760" y="2011680"/>
            <a:ext cx="30175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3000" b="1">
                <a:solidFill>
                  <a:srgbClr val="1D5FD6"/>
                </a:solidFill>
                <a:latin typeface="Calibri"/>
              </a:rPr>
              <a:t>8–15%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6760" y="2743200"/>
            <a:ext cx="3017520" cy="118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400" b="0">
                <a:solidFill>
                  <a:srgbClr val="4D5C78"/>
                </a:solidFill>
                <a:latin typeface="Calibri"/>
              </a:rPr>
              <a:t>Typical first-round saving on the cost studied; 3–5% a year after that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4343400"/>
            <a:ext cx="109728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800">
                <a:solidFill>
                  <a:srgbClr val="131C30"/>
                </a:solidFill>
                <a:latin typeface="Calibri"/>
              </a:rPr>
              <a:t>•  The gap: [one sentence on margin pressure, a rival's cost or a price drop]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131C30"/>
                </a:solidFill>
                <a:latin typeface="Calibri"/>
              </a:rPr>
              <a:t>•  Most of the cost is decided in design, so purchasing alone can't close it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131C30"/>
                </a:solidFill>
                <a:latin typeface="Calibri"/>
              </a:rPr>
              <a:t>•  Value engineering removes cost that customers don't value, without cutting what they do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D5F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200" b="1">
                <a:solidFill>
                  <a:srgbClr val="1D5FD6"/>
                </a:solidFill>
                <a:latin typeface="Calibri"/>
              </a:rPr>
              <a:t>THE METHOD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3200" b="1">
                <a:solidFill>
                  <a:srgbClr val="131C30"/>
                </a:solidFill>
                <a:latin typeface="Calibri"/>
              </a:rPr>
              <a:t>How it works: one product, six phases, about a month, then monthly reviews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355080"/>
            <a:ext cx="8229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100" b="0">
                <a:solidFill>
                  <a:srgbClr val="4D5C78"/>
                </a:solidFill>
                <a:latin typeface="Calibri"/>
              </a:rPr>
              <a:t>[Your company] · VAVE proposal · [date]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92640" y="6355080"/>
            <a:ext cx="20116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1100" b="0">
                <a:solidFill>
                  <a:srgbClr val="4D5C78"/>
                </a:solidFill>
                <a:latin typeface="Calibri"/>
              </a:rPr>
              <a:t>2 / 5</a:t>
            </a:r>
          </a:p>
        </p:txBody>
      </p:sp>
      <p:sp>
        <p:nvSpPr>
          <p:cNvPr id="7" name="Pentagon 6"/>
          <p:cNvSpPr/>
          <p:nvPr/>
        </p:nvSpPr>
        <p:spPr>
          <a:xfrm>
            <a:off x="548640" y="1920240"/>
            <a:ext cx="1828800" cy="914400"/>
          </a:xfrm>
          <a:prstGeom prst="homePlate">
            <a:avLst/>
          </a:prstGeom>
          <a:solidFill>
            <a:srgbClr val="1D5F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</a:rPr>
              <a:t>1  Information</a:t>
            </a:r>
          </a:p>
        </p:txBody>
      </p:sp>
      <p:sp>
        <p:nvSpPr>
          <p:cNvPr id="8" name="Chevron 7"/>
          <p:cNvSpPr/>
          <p:nvPr/>
        </p:nvSpPr>
        <p:spPr>
          <a:xfrm>
            <a:off x="2423160" y="1920240"/>
            <a:ext cx="1828800" cy="914400"/>
          </a:xfrm>
          <a:prstGeom prst="chevron">
            <a:avLst/>
          </a:prstGeom>
          <a:solidFill>
            <a:srgbClr val="2E6F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</a:rPr>
              <a:t>2  Function analysis</a:t>
            </a:r>
          </a:p>
        </p:txBody>
      </p:sp>
      <p:sp>
        <p:nvSpPr>
          <p:cNvPr id="9" name="Chevron 8"/>
          <p:cNvSpPr/>
          <p:nvPr/>
        </p:nvSpPr>
        <p:spPr>
          <a:xfrm>
            <a:off x="4297679" y="1920240"/>
            <a:ext cx="1828800" cy="914400"/>
          </a:xfrm>
          <a:prstGeom prst="chevron">
            <a:avLst/>
          </a:prstGeom>
          <a:solidFill>
            <a:srgbClr val="1D5F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</a:rPr>
              <a:t>3  Creative</a:t>
            </a:r>
          </a:p>
        </p:txBody>
      </p:sp>
      <p:sp>
        <p:nvSpPr>
          <p:cNvPr id="10" name="Chevron 9"/>
          <p:cNvSpPr/>
          <p:nvPr/>
        </p:nvSpPr>
        <p:spPr>
          <a:xfrm>
            <a:off x="6172199" y="1920240"/>
            <a:ext cx="1828800" cy="914400"/>
          </a:xfrm>
          <a:prstGeom prst="chevron">
            <a:avLst/>
          </a:prstGeom>
          <a:solidFill>
            <a:srgbClr val="2E6F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</a:rPr>
              <a:t>4  Evaluation</a:t>
            </a:r>
          </a:p>
        </p:txBody>
      </p:sp>
      <p:sp>
        <p:nvSpPr>
          <p:cNvPr id="11" name="Chevron 10"/>
          <p:cNvSpPr/>
          <p:nvPr/>
        </p:nvSpPr>
        <p:spPr>
          <a:xfrm>
            <a:off x="8046719" y="1920240"/>
            <a:ext cx="1828800" cy="914400"/>
          </a:xfrm>
          <a:prstGeom prst="chevron">
            <a:avLst/>
          </a:prstGeom>
          <a:solidFill>
            <a:srgbClr val="1D5F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</a:rPr>
              <a:t>5  Development</a:t>
            </a:r>
          </a:p>
        </p:txBody>
      </p:sp>
      <p:sp>
        <p:nvSpPr>
          <p:cNvPr id="12" name="Chevron 11"/>
          <p:cNvSpPr/>
          <p:nvPr/>
        </p:nvSpPr>
        <p:spPr>
          <a:xfrm>
            <a:off x="9921240" y="1920240"/>
            <a:ext cx="1828800" cy="914400"/>
          </a:xfrm>
          <a:prstGeom prst="chevron">
            <a:avLst/>
          </a:prstGeom>
          <a:solidFill>
            <a:srgbClr val="2E6F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</a:rPr>
              <a:t>6  Presentation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3291840"/>
            <a:ext cx="54864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131C30"/>
                </a:solidFill>
                <a:latin typeface="Calibri"/>
              </a:rPr>
              <a:t>•  A team of 6–10 from design, manufacturing, purchasing, quality, finance, service and key suppliers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131C30"/>
                </a:solidFill>
                <a:latin typeface="Calibri"/>
              </a:rPr>
              <a:t>•  A trained facilitator runs the method; the team supplies the answers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131C30"/>
                </a:solidFill>
                <a:latin typeface="Calibri"/>
              </a:rPr>
              <a:t>•  Every idea is costed and checked before it reaches you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09360" y="3291840"/>
            <a:ext cx="54864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131C30"/>
                </a:solidFill>
                <a:latin typeface="Calibri"/>
              </a:rPr>
              <a:t>•  What you see: a decision meeting with costed proposals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131C30"/>
                </a:solidFill>
                <a:latin typeface="Calibri"/>
              </a:rPr>
              <a:t>•  What you decide: yes, no or more data, with an owner and a date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131C30"/>
                </a:solidFill>
                <a:latin typeface="Calibri"/>
              </a:rPr>
              <a:t>•  What you get: savings reported only when they're in production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D5F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200" b="1">
                <a:solidFill>
                  <a:srgbClr val="1D5FD6"/>
                </a:solidFill>
                <a:latin typeface="Calibri"/>
              </a:rPr>
              <a:t>THE PROPOSAL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3200" b="1">
                <a:solidFill>
                  <a:srgbClr val="131C30"/>
                </a:solidFill>
                <a:latin typeface="Calibri"/>
              </a:rPr>
              <a:t>Our pilot: [product name]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355080"/>
            <a:ext cx="8229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100" b="0">
                <a:solidFill>
                  <a:srgbClr val="4D5C78"/>
                </a:solidFill>
                <a:latin typeface="Calibri"/>
              </a:rPr>
              <a:t>[Your company] · VAVE proposal · [date]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92640" y="6355080"/>
            <a:ext cx="20116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1100" b="0">
                <a:solidFill>
                  <a:srgbClr val="4D5C78"/>
                </a:solidFill>
                <a:latin typeface="Calibri"/>
              </a:rPr>
              <a:t>3 / 5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1737360"/>
          <a:ext cx="676656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0640"/>
                <a:gridCol w="1645920"/>
              </a:tblGrid>
              <a:tr h="50292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Why this product</a:t>
                      </a:r>
                    </a:p>
                  </a:txBody>
                  <a:tcPr>
                    <a:solidFill>
                      <a:srgbClr val="1D5F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Score (1–5)</a:t>
                      </a:r>
                    </a:p>
                  </a:txBody>
                  <a:tcPr>
                    <a:solidFill>
                      <a:srgbClr val="1D5FD6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31C30"/>
                          </a:solidFill>
                          <a:latin typeface="Calibri"/>
                        </a:rPr>
                        <a:t>Spend: volume × unit cost is big enough</a:t>
                      </a:r>
                    </a:p>
                  </a:txBody>
                  <a:tcPr>
                    <a:solidFill>
                      <a:srgbClr val="F2F6F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31C30"/>
                          </a:solidFill>
                          <a:latin typeface="Calibri"/>
                        </a:rPr>
                        <a:t>[ ]</a:t>
                      </a:r>
                    </a:p>
                  </a:txBody>
                  <a:tcPr>
                    <a:solidFill>
                      <a:srgbClr val="F2F6FD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31C30"/>
                          </a:solidFill>
                          <a:latin typeface="Calibri"/>
                        </a:rPr>
                        <a:t>Design control: we're allowed to change it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31C30"/>
                          </a:solidFill>
                          <a:latin typeface="Calibri"/>
                        </a:rPr>
                        <a:t>[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31C30"/>
                          </a:solidFill>
                          <a:latin typeface="Calibri"/>
                        </a:rPr>
                        <a:t>Life left: two years or more to collect savings</a:t>
                      </a:r>
                    </a:p>
                  </a:txBody>
                  <a:tcPr>
                    <a:solidFill>
                      <a:srgbClr val="F2F6F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31C30"/>
                          </a:solidFill>
                          <a:latin typeface="Calibri"/>
                        </a:rPr>
                        <a:t>[ ]</a:t>
                      </a:r>
                    </a:p>
                  </a:txBody>
                  <a:tcPr>
                    <a:solidFill>
                      <a:srgbClr val="F2F6FD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31C30"/>
                          </a:solidFill>
                          <a:latin typeface="Calibri"/>
                        </a:rPr>
                        <a:t>Pain: margin pressure or warranty problems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31C30"/>
                          </a:solidFill>
                          <a:latin typeface="Calibri"/>
                        </a:rPr>
                        <a:t>[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31C30"/>
                          </a:solidFill>
                          <a:latin typeface="Calibri"/>
                        </a:rPr>
                        <a:t>Data: a costed parts list exists</a:t>
                      </a:r>
                    </a:p>
                  </a:txBody>
                  <a:tcPr>
                    <a:solidFill>
                      <a:srgbClr val="F2F6F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31C30"/>
                          </a:solidFill>
                          <a:latin typeface="Calibri"/>
                        </a:rPr>
                        <a:t>[ ]</a:t>
                      </a:r>
                    </a:p>
                  </a:txBody>
                  <a:tcPr>
                    <a:solidFill>
                      <a:srgbClr val="F2F6FD"/>
                    </a:solidFill>
                  </a:tcPr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7680960" y="1737360"/>
            <a:ext cx="3931920" cy="1463040"/>
          </a:xfrm>
          <a:prstGeom prst="roundRect">
            <a:avLst>
              <a:gd name="adj" fmla="val 8000"/>
            </a:avLst>
          </a:prstGeom>
          <a:solidFill>
            <a:srgbClr val="F2F6FD"/>
          </a:solidFill>
          <a:ln>
            <a:solidFill>
              <a:srgbClr val="DF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09560" y="1920240"/>
            <a:ext cx="3474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3000" b="1">
                <a:solidFill>
                  <a:srgbClr val="1D5FD6"/>
                </a:solidFill>
                <a:latin typeface="Calibri"/>
              </a:rPr>
              <a:t>[£A] → [£B]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09560" y="2651760"/>
            <a:ext cx="3474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400" b="0">
                <a:solidFill>
                  <a:srgbClr val="4D5C78"/>
                </a:solidFill>
                <a:latin typeface="Calibri"/>
              </a:rPr>
              <a:t>Starting cost (checked by finance) → target cost per unit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680960" y="3383280"/>
            <a:ext cx="3931920" cy="1463040"/>
          </a:xfrm>
          <a:prstGeom prst="roundRect">
            <a:avLst>
              <a:gd name="adj" fmla="val 8000"/>
            </a:avLst>
          </a:prstGeom>
          <a:solidFill>
            <a:srgbClr val="F2F6FD"/>
          </a:solidFill>
          <a:ln>
            <a:solidFill>
              <a:srgbClr val="DF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909560" y="3566160"/>
            <a:ext cx="3474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3000" b="1">
                <a:solidFill>
                  <a:srgbClr val="1D5FD6"/>
                </a:solidFill>
                <a:latin typeface="Calibri"/>
              </a:rPr>
              <a:t>[dates]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09560" y="4297680"/>
            <a:ext cx="3474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400" b="0">
                <a:solidFill>
                  <a:srgbClr val="4D5C78"/>
                </a:solidFill>
                <a:latin typeface="Calibri"/>
              </a:rPr>
              <a:t>Workshop week and decision meeting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5029200"/>
            <a:ext cx="109728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600">
                <a:solidFill>
                  <a:srgbClr val="131C30"/>
                </a:solidFill>
                <a:latin typeface="Calibri"/>
              </a:rPr>
              <a:t>•  Team: [names by function] · Facilitator: [name] · Sponsor: [name]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D5F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200" b="1">
                <a:solidFill>
                  <a:srgbClr val="1D5FD6"/>
                </a:solidFill>
                <a:latin typeface="Calibri"/>
              </a:rPr>
              <a:t>THE BUSINESS CASE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3200" b="1">
                <a:solidFill>
                  <a:srgbClr val="131C30"/>
                </a:solidFill>
                <a:latin typeface="Calibri"/>
              </a:rPr>
              <a:t>The money: [£N] net over three years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355080"/>
            <a:ext cx="8229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100" b="0">
                <a:solidFill>
                  <a:srgbClr val="4D5C78"/>
                </a:solidFill>
                <a:latin typeface="Calibri"/>
              </a:rPr>
              <a:t>[Your company] · VAVE proposal · [date]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92640" y="6355080"/>
            <a:ext cx="20116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1100" b="0">
                <a:solidFill>
                  <a:srgbClr val="4D5C78"/>
                </a:solidFill>
                <a:latin typeface="Calibri"/>
              </a:rPr>
              <a:t>4 / 5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1737360"/>
          <a:ext cx="1106424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1737360"/>
                <a:gridCol w="1737360"/>
                <a:gridCol w="1737360"/>
                <a:gridCol w="1737360"/>
              </a:tblGrid>
              <a:tr h="548640">
                <a:tc>
                  <a:txBody>
                    <a:bodyPr/>
                    <a:lstStyle/>
                    <a:p/>
                  </a:txBody>
                  <a:tcPr>
                    <a:solidFill>
                      <a:srgbClr val="1D5F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  <a:latin typeface="Calibri"/>
                        </a:rPr>
                        <a:t>Year 1</a:t>
                      </a:r>
                    </a:p>
                  </a:txBody>
                  <a:tcPr>
                    <a:solidFill>
                      <a:srgbClr val="1D5F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  <a:latin typeface="Calibri"/>
                        </a:rPr>
                        <a:t>Year 2</a:t>
                      </a:r>
                    </a:p>
                  </a:txBody>
                  <a:tcPr>
                    <a:solidFill>
                      <a:srgbClr val="1D5F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  <a:latin typeface="Calibri"/>
                        </a:rPr>
                        <a:t>Year 3</a:t>
                      </a:r>
                    </a:p>
                  </a:txBody>
                  <a:tcPr>
                    <a:solidFill>
                      <a:srgbClr val="1D5F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>
                    <a:solidFill>
                      <a:srgbClr val="1D5FD6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31C30"/>
                          </a:solidFill>
                          <a:latin typeface="Calibri"/>
                        </a:rPr>
                        <a:t>Savings in production that year</a:t>
                      </a:r>
                    </a:p>
                  </a:txBody>
                  <a:tcPr>
                    <a:solidFill>
                      <a:srgbClr val="F2F6F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31C30"/>
                          </a:solidFill>
                          <a:latin typeface="Calibri"/>
                        </a:rPr>
                        <a:t>[£ ]</a:t>
                      </a:r>
                    </a:p>
                  </a:txBody>
                  <a:tcPr>
                    <a:solidFill>
                      <a:srgbClr val="F2F6F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31C30"/>
                          </a:solidFill>
                          <a:latin typeface="Calibri"/>
                        </a:rPr>
                        <a:t>[£ ]</a:t>
                      </a:r>
                    </a:p>
                  </a:txBody>
                  <a:tcPr>
                    <a:solidFill>
                      <a:srgbClr val="F2F6F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31C30"/>
                          </a:solidFill>
                          <a:latin typeface="Calibri"/>
                        </a:rPr>
                        <a:t>[£ ]</a:t>
                      </a:r>
                    </a:p>
                  </a:txBody>
                  <a:tcPr>
                    <a:solidFill>
                      <a:srgbClr val="F2F6F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31C30"/>
                          </a:solidFill>
                          <a:latin typeface="Calibri"/>
                        </a:rPr>
                        <a:t>[£ ]</a:t>
                      </a:r>
                    </a:p>
                  </a:txBody>
                  <a:tcPr>
                    <a:solidFill>
                      <a:srgbClr val="F2F6FD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31C30"/>
                          </a:solidFill>
                          <a:latin typeface="Calibri"/>
                        </a:rPr>
                        <a:t>Programme running cost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31C30"/>
                          </a:solidFill>
                          <a:latin typeface="Calibri"/>
                        </a:rPr>
                        <a:t>[£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31C30"/>
                          </a:solidFill>
                          <a:latin typeface="Calibri"/>
                        </a:rPr>
                        <a:t>[£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31C30"/>
                          </a:solidFill>
                          <a:latin typeface="Calibri"/>
                        </a:rPr>
                        <a:t>[£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31C30"/>
                          </a:solidFill>
                          <a:latin typeface="Calibri"/>
                        </a:rPr>
                        <a:t>[£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31C30"/>
                          </a:solidFill>
                          <a:latin typeface="Calibri"/>
                        </a:rPr>
                        <a:t>Net benefit</a:t>
                      </a:r>
                    </a:p>
                  </a:txBody>
                  <a:tcPr>
                    <a:solidFill>
                      <a:srgbClr val="F2F6F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31C30"/>
                          </a:solidFill>
                          <a:latin typeface="Calibri"/>
                        </a:rPr>
                        <a:t>[£ ]</a:t>
                      </a:r>
                    </a:p>
                  </a:txBody>
                  <a:tcPr>
                    <a:solidFill>
                      <a:srgbClr val="F2F6F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31C30"/>
                          </a:solidFill>
                          <a:latin typeface="Calibri"/>
                        </a:rPr>
                        <a:t>[£ ]</a:t>
                      </a:r>
                    </a:p>
                  </a:txBody>
                  <a:tcPr>
                    <a:solidFill>
                      <a:srgbClr val="F2F6F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31C30"/>
                          </a:solidFill>
                          <a:latin typeface="Calibri"/>
                        </a:rPr>
                        <a:t>[£ ]</a:t>
                      </a:r>
                    </a:p>
                  </a:txBody>
                  <a:tcPr>
                    <a:solidFill>
                      <a:srgbClr val="F2F6F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31C30"/>
                          </a:solidFill>
                          <a:latin typeface="Calibri"/>
                        </a:rPr>
                        <a:t>[£ ]</a:t>
                      </a:r>
                    </a:p>
                  </a:txBody>
                  <a:tcPr>
                    <a:solidFill>
                      <a:srgbClr val="F2F6FD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31C30"/>
                          </a:solidFill>
                          <a:latin typeface="Calibri"/>
                        </a:rPr>
                        <a:t>Cumulative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31C30"/>
                          </a:solidFill>
                          <a:latin typeface="Calibri"/>
                        </a:rPr>
                        <a:t>[£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31C30"/>
                          </a:solidFill>
                          <a:latin typeface="Calibri"/>
                        </a:rPr>
                        <a:t>[£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31C30"/>
                          </a:solidFill>
                          <a:latin typeface="Calibri"/>
                        </a:rPr>
                        <a:t>[£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548640" y="4754880"/>
            <a:ext cx="3474720" cy="1463040"/>
          </a:xfrm>
          <a:prstGeom prst="roundRect">
            <a:avLst>
              <a:gd name="adj" fmla="val 8000"/>
            </a:avLst>
          </a:prstGeom>
          <a:solidFill>
            <a:srgbClr val="F2F6FD"/>
          </a:solidFill>
          <a:ln>
            <a:solidFill>
              <a:srgbClr val="DF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4937760"/>
            <a:ext cx="30175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3000" b="1">
                <a:solidFill>
                  <a:srgbClr val="1D5FD6"/>
                </a:solidFill>
                <a:latin typeface="Calibri"/>
              </a:rPr>
              <a:t>[x : 1]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669280"/>
            <a:ext cx="3017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400" b="0">
                <a:solidFill>
                  <a:srgbClr val="4D5C78"/>
                </a:solidFill>
                <a:latin typeface="Calibri"/>
              </a:rPr>
              <a:t>Return over three years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3400" y="4754880"/>
            <a:ext cx="3474720" cy="1463040"/>
          </a:xfrm>
          <a:prstGeom prst="roundRect">
            <a:avLst>
              <a:gd name="adj" fmla="val 8000"/>
            </a:avLst>
          </a:prstGeom>
          <a:solidFill>
            <a:srgbClr val="F2F6FD"/>
          </a:solidFill>
          <a:ln>
            <a:solidFill>
              <a:srgbClr val="DF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0" y="4937760"/>
            <a:ext cx="30175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3000" b="1">
                <a:solidFill>
                  <a:srgbClr val="1D5FD6"/>
                </a:solidFill>
                <a:latin typeface="Calibri"/>
              </a:rPr>
              <a:t>[Year n]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5669280"/>
            <a:ext cx="3017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400" b="0">
                <a:solidFill>
                  <a:srgbClr val="4D5C78"/>
                </a:solidFill>
                <a:latin typeface="Calibri"/>
              </a:rPr>
              <a:t>When it pays back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38160" y="4846320"/>
            <a:ext cx="356616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300" b="0">
                <a:solidFill>
                  <a:srgbClr val="4D5C78"/>
                </a:solidFill>
                <a:latin typeface="Calibri"/>
              </a:rPr>
              <a:t>From the VAVE Programme Business Case spreadsheet.</a:t>
            </a:r>
          </a:p>
          <a:p>
            <a:pPr>
              <a:spcAft>
                <a:spcPts val="600"/>
              </a:spcAft>
            </a:pPr>
            <a:r>
              <a:rPr sz="1300" b="0">
                <a:solidFill>
                  <a:srgbClr val="4D5C78"/>
                </a:solidFill>
                <a:latin typeface="Calibri"/>
              </a:rPr>
              <a:t>Assumptions checked by [finance name].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D5F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200" b="1">
                <a:solidFill>
                  <a:srgbClr val="1D5FD6"/>
                </a:solidFill>
                <a:latin typeface="Calibri"/>
              </a:rPr>
              <a:t>THE ASK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3200" b="1">
                <a:solidFill>
                  <a:srgbClr val="131C30"/>
                </a:solidFill>
                <a:latin typeface="Calibri"/>
              </a:rPr>
              <a:t>The decisions we need today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355080"/>
            <a:ext cx="8229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100" b="0">
                <a:solidFill>
                  <a:srgbClr val="4D5C78"/>
                </a:solidFill>
                <a:latin typeface="Calibri"/>
              </a:rPr>
              <a:t>[Your company] · VAVE proposal · [date]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92640" y="6355080"/>
            <a:ext cx="20116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1100" b="0">
                <a:solidFill>
                  <a:srgbClr val="4D5C78"/>
                </a:solidFill>
                <a:latin typeface="Calibri"/>
              </a:rPr>
              <a:t>5 / 5</a:t>
            </a:r>
          </a:p>
        </p:txBody>
      </p:sp>
      <p:sp>
        <p:nvSpPr>
          <p:cNvPr id="7" name="Oval 6"/>
          <p:cNvSpPr/>
          <p:nvPr/>
        </p:nvSpPr>
        <p:spPr>
          <a:xfrm>
            <a:off x="548640" y="1737360"/>
            <a:ext cx="685800" cy="685800"/>
          </a:xfrm>
          <a:prstGeom prst="ellipse">
            <a:avLst/>
          </a:prstGeom>
          <a:solidFill>
            <a:srgbClr val="EB68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63040" y="1719072"/>
            <a:ext cx="3108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2200" b="1">
                <a:solidFill>
                  <a:srgbClr val="131C30"/>
                </a:solidFill>
                <a:latin typeface="Calibri"/>
              </a:rPr>
              <a:t>A sponsor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0" y="1764792"/>
            <a:ext cx="70408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4D5C78"/>
                </a:solidFill>
                <a:latin typeface="Calibri"/>
              </a:rPr>
              <a:t>[name], who will decide at the decision meeting</a:t>
            </a:r>
          </a:p>
        </p:txBody>
      </p:sp>
      <p:sp>
        <p:nvSpPr>
          <p:cNvPr id="10" name="Oval 9"/>
          <p:cNvSpPr/>
          <p:nvPr/>
        </p:nvSpPr>
        <p:spPr>
          <a:xfrm>
            <a:off x="548640" y="2788920"/>
            <a:ext cx="685800" cy="685800"/>
          </a:xfrm>
          <a:prstGeom prst="ellipse">
            <a:avLst/>
          </a:prstGeom>
          <a:solidFill>
            <a:srgbClr val="EB68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63040" y="2770632"/>
            <a:ext cx="3108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2200" b="1">
                <a:solidFill>
                  <a:srgbClr val="131C30"/>
                </a:solidFill>
                <a:latin typeface="Calibri"/>
              </a:rPr>
              <a:t>People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2816351"/>
            <a:ext cx="70408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4D5C78"/>
                </a:solidFill>
                <a:latin typeface="Calibri"/>
              </a:rPr>
              <a:t>[n] people freed for the workshop week, [dates]</a:t>
            </a:r>
          </a:p>
        </p:txBody>
      </p:sp>
      <p:sp>
        <p:nvSpPr>
          <p:cNvPr id="13" name="Oval 12"/>
          <p:cNvSpPr/>
          <p:nvPr/>
        </p:nvSpPr>
        <p:spPr>
          <a:xfrm>
            <a:off x="548640" y="3840479"/>
            <a:ext cx="685800" cy="685800"/>
          </a:xfrm>
          <a:prstGeom prst="ellipse">
            <a:avLst/>
          </a:prstGeom>
          <a:solidFill>
            <a:srgbClr val="EB68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3040" y="3822191"/>
            <a:ext cx="3108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2200" b="1">
                <a:solidFill>
                  <a:srgbClr val="131C30"/>
                </a:solidFill>
                <a:latin typeface="Calibri"/>
              </a:rPr>
              <a:t>Engineering money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0" y="3867911"/>
            <a:ext cx="70408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4D5C78"/>
                </a:solidFill>
                <a:latin typeface="Calibri"/>
              </a:rPr>
              <a:t>[£ or hours] to put approved ideas into production</a:t>
            </a:r>
          </a:p>
        </p:txBody>
      </p:sp>
      <p:sp>
        <p:nvSpPr>
          <p:cNvPr id="16" name="Oval 15"/>
          <p:cNvSpPr/>
          <p:nvPr/>
        </p:nvSpPr>
        <p:spPr>
          <a:xfrm>
            <a:off x="548640" y="4892040"/>
            <a:ext cx="685800" cy="685800"/>
          </a:xfrm>
          <a:prstGeom prst="ellipse">
            <a:avLst/>
          </a:prstGeom>
          <a:solidFill>
            <a:srgbClr val="EB68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4873752"/>
            <a:ext cx="3108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2200" b="1">
                <a:solidFill>
                  <a:srgbClr val="131C30"/>
                </a:solidFill>
                <a:latin typeface="Calibri"/>
              </a:rPr>
              <a:t>A monthly review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0" y="4919472"/>
            <a:ext cx="70408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4D5C78"/>
                </a:solidFill>
                <a:latin typeface="Calibri"/>
              </a:rPr>
              <a:t>30 minutes, chaired by the sponsor, until savings are in production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58978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500" b="1">
                <a:solidFill>
                  <a:srgbClr val="1D5FD6"/>
                </a:solidFill>
                <a:latin typeface="Calibri"/>
              </a:rPr>
              <a:t>What we'll report back: savings in production, checked by finance against the fixed starting cost, every month.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VAVE board pack</dc:title>
  <dc:subject/>
  <dc:creator>VAVEhub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